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66" r:id="rId4"/>
    <p:sldId id="268" r:id="rId5"/>
    <p:sldId id="257" r:id="rId6"/>
    <p:sldId id="267" r:id="rId7"/>
    <p:sldId id="259" r:id="rId8"/>
    <p:sldId id="260" r:id="rId9"/>
    <p:sldId id="262" r:id="rId10"/>
    <p:sldId id="272" r:id="rId11"/>
    <p:sldId id="282" r:id="rId12"/>
    <p:sldId id="276" r:id="rId13"/>
    <p:sldId id="279" r:id="rId14"/>
    <p:sldId id="258" r:id="rId15"/>
    <p:sldId id="264" r:id="rId16"/>
    <p:sldId id="269" r:id="rId17"/>
    <p:sldId id="270" r:id="rId18"/>
    <p:sldId id="283" r:id="rId19"/>
    <p:sldId id="271" r:id="rId20"/>
    <p:sldId id="281" r:id="rId21"/>
    <p:sldId id="278" r:id="rId22"/>
    <p:sldId id="284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72" y="19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2.gif>
</file>

<file path=ppt/media/image3.gi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03F724-AA16-7AB5-9D8D-323A530A0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58D52B-C829-FDC1-B75F-CEB13A778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5411A6-100E-1E7E-BC96-5FC8B5EB3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81F5B2-9DC0-26FF-1505-6B7215A9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D8B631-9868-8073-2DC0-BC3B8D48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289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E07C6-CDD8-1678-1F1F-684AA8E4F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844C86-3193-F2AD-C63F-4D631ABB4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6A2212-74F2-178F-04B7-812252A7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137423-941E-B20E-E008-7A6FD8E5C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C281B8-BEE2-5ABB-D004-E653A0B7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373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44E964-A3C4-3FF5-B3E8-DFF1ECB69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A7BC6B-13B4-C7E0-AD59-C5CA5D3FD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2F8135-CCE6-D061-5277-27C84B573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9BA07D-A9B1-7D35-20B6-5F9D0DF0C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3BC4F1-3F58-BB0F-C5AD-B09AA9851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242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F68AF7-F441-C7E9-FCD8-5D298802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1A68B5-C8CB-698B-48FB-BA33C7FA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DCD9FE-6546-E891-45D5-DA9E0F712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BA81D3-AFF9-8A17-EAA4-A9EB235FB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1595CD-720A-D516-563B-1C65CBB49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5E5551-6EC6-E851-B48A-07D3CCC40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E5D032-BB73-439A-AFB0-7D953579A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6755C4-8609-3518-4AD0-82BC3E9F1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1C7C21-B74B-633F-7EE7-71A509FFE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19AAE6-2069-715F-1A77-D27E29A4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40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6249DD-D285-753D-0B90-EDB97E783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0CBB31-9560-3340-0A89-CEDC0905F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0E1907-8D01-5FAD-C54D-219817982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FF8F9D-E5E7-4862-C312-90E7D3581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1CC3CD-428E-A75F-9F39-D69D553B6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59EC0C-EB93-2964-FF09-BBD73D28E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60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1983B-6063-5430-1398-EC964F6F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20227B-E61F-3CFB-6980-B55ECC370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FCB6EA-ED88-4179-51BF-D38EC3F3D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F11399-5D66-F7C7-9E22-642BBFA89B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7A0C018-9F1F-729E-0775-7032CE757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7B8BD24-173C-1FEE-33B2-7B124A3D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C09700-C493-F1B1-F5F7-E6A082AE5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2E891B-9A94-562F-1FD5-FD6524C02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170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CD8249-139B-E7DE-2083-FA7B7C5FD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B81B8F-FA26-2905-85FD-F6BBA35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EB996F-2A98-41BB-A4FC-634E1FDF4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0BA0A8-56A4-E46E-A080-B96EB5FFA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115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9123AC-3E29-0847-DADC-1F609A863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3A7341-C430-2135-D15E-3C4C61089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4F156C-C12C-42C3-39C3-3F71EA853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013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BEBC9C-80EC-76FC-6B4C-484D6BFC1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9C2AE5-70EB-A9D4-D2B4-768C8EF02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8A0682-501B-E0F9-48A8-DD2A2AF87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C83BC9-399B-2062-0686-A7F7856FB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3B0A68-601E-C8BD-353C-C39CEEE6F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2D9FF-C888-D23C-E099-D0BDEB85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830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03CE54-4309-EE66-7AFB-31ECBB3E7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E4C1012-F027-73F4-2BB7-C87E37F6B9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11896B-8E89-5502-C0D7-BF0FBA541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0283AE-1474-5A44-0767-7A643F29F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4E86C0-405F-77F6-1BD4-FF3969325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497D4C-F012-4456-3D42-47A43A469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008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D774FC-48CD-BCAF-87E1-33251E9EA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11DF13-BDDD-1DFB-CD62-F8DC2AE1A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B74C9-0D2D-D224-F82C-1211F26E20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F7F41-BDD6-4219-9972-BFBACF110550}" type="datetimeFigureOut">
              <a:rPr lang="ko-KR" altLang="en-US" smtClean="0"/>
              <a:t>2022-12-16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CB4E9A-8C66-11C4-B6EC-51FF135339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6580F2-E8E4-F68D-10F5-C441F30EF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311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4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the Dark Tower (fanart) by Natali-Hall on DeviantArt">
            <a:extLst>
              <a:ext uri="{FF2B5EF4-FFF2-40B4-BE49-F238E27FC236}">
                <a16:creationId xmlns:a16="http://schemas.microsoft.com/office/drawing/2014/main" id="{F959F3B0-BC11-A103-E90B-E1E64F7988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10" r="-1" b="23299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D7E5B8-0AE2-F088-65AC-662E4BD6A93F}"/>
              </a:ext>
            </a:extLst>
          </p:cNvPr>
          <p:cNvSpPr txBox="1"/>
          <p:nvPr/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5000" dirty="0" err="1">
                <a:latin typeface="+mj-lt"/>
                <a:ea typeface="+mj-ea"/>
                <a:cs typeface="+mj-cs"/>
              </a:rPr>
              <a:t>세상끝</a:t>
            </a:r>
            <a:endParaRPr lang="en-US" altLang="ko-KR" sz="5000" dirty="0">
              <a:latin typeface="+mj-lt"/>
              <a:ea typeface="+mj-ea"/>
              <a:cs typeface="+mj-cs"/>
            </a:endParaRPr>
          </a:p>
        </p:txBody>
      </p:sp>
      <p:sp>
        <p:nvSpPr>
          <p:cNvPr id="2085" name="Rectangle 207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78" name="Rectangle 207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C3E7F-3866-2990-5C25-674084DE5F6E}"/>
              </a:ext>
            </a:extLst>
          </p:cNvPr>
          <p:cNvSpPr txBox="1"/>
          <p:nvPr/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/>
              <a:t>2018182025 </a:t>
            </a:r>
            <a:r>
              <a:rPr lang="ko-KR" altLang="en-US" sz="2000"/>
              <a:t>이승준</a:t>
            </a:r>
            <a:endParaRPr lang="en-US" altLang="ko-KR" sz="200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/>
              <a:t>2018182024 </a:t>
            </a:r>
            <a:r>
              <a:rPr lang="ko-KR" altLang="en-US" sz="2000"/>
              <a:t>이동현</a:t>
            </a:r>
            <a:endParaRPr lang="en-US" altLang="ko-KR" sz="200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/>
              <a:t>2018180045 </a:t>
            </a:r>
            <a:r>
              <a:rPr lang="ko-KR" altLang="en-US" sz="2000"/>
              <a:t>한수찬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358238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712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유사한 게임</a:t>
            </a:r>
            <a:r>
              <a:rPr lang="en-US" altLang="ko-KR" sz="4000" dirty="0"/>
              <a:t>(</a:t>
            </a:r>
            <a:r>
              <a:rPr lang="ko-KR" altLang="en-US" sz="4000" dirty="0"/>
              <a:t>원신</a:t>
            </a:r>
            <a:r>
              <a:rPr lang="en-US" altLang="ko-KR" sz="4000" dirty="0"/>
              <a:t>)</a:t>
            </a:r>
            <a:endParaRPr lang="ko-KR" altLang="en-US" sz="4000" dirty="0"/>
          </a:p>
        </p:txBody>
      </p:sp>
      <p:pic>
        <p:nvPicPr>
          <p:cNvPr id="2" name="그림 1" descr="텍스트, 여러개이(가) 표시된 사진&#10;&#10;자동 생성된 설명">
            <a:extLst>
              <a:ext uri="{FF2B5EF4-FFF2-40B4-BE49-F238E27FC236}">
                <a16:creationId xmlns:a16="http://schemas.microsoft.com/office/drawing/2014/main" id="{1F215FE4-DCE6-93BE-CDF6-FF8AC0D12C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557" y="2374000"/>
            <a:ext cx="4507200" cy="2536161"/>
          </a:xfrm>
          <a:prstGeom prst="rect">
            <a:avLst/>
          </a:prstGeom>
        </p:spPr>
      </p:pic>
      <p:pic>
        <p:nvPicPr>
          <p:cNvPr id="3" name="그림 2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BB0E160A-F453-1F21-0C3C-31C6219646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244" y="2374001"/>
            <a:ext cx="4507200" cy="25361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4FB845-2D94-31D2-E491-C916B2C337DA}"/>
              </a:ext>
            </a:extLst>
          </p:cNvPr>
          <p:cNvSpPr txBox="1"/>
          <p:nvPr/>
        </p:nvSpPr>
        <p:spPr>
          <a:xfrm>
            <a:off x="4015141" y="5557298"/>
            <a:ext cx="4161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원신의</a:t>
            </a:r>
            <a:r>
              <a:rPr lang="ko-KR" altLang="en-US" dirty="0"/>
              <a:t> </a:t>
            </a:r>
            <a:r>
              <a:rPr lang="ko-KR" altLang="en-US" dirty="0" err="1"/>
              <a:t>인게임</a:t>
            </a:r>
            <a:r>
              <a:rPr lang="ko-KR" altLang="en-US" dirty="0"/>
              <a:t> 컨텐츠 중 하나인 </a:t>
            </a:r>
            <a:r>
              <a:rPr lang="en-US" altLang="ko-KR" dirty="0"/>
              <a:t>‘</a:t>
            </a:r>
            <a:r>
              <a:rPr lang="ko-KR" altLang="en-US" dirty="0"/>
              <a:t>비경</a:t>
            </a:r>
            <a:r>
              <a:rPr lang="en-US" altLang="ko-KR" dirty="0"/>
              <a:t>’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5971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1985A2-7F8B-74CD-954B-09625A60D82C}"/>
              </a:ext>
            </a:extLst>
          </p:cNvPr>
          <p:cNvSpPr txBox="1"/>
          <p:nvPr/>
        </p:nvSpPr>
        <p:spPr>
          <a:xfrm>
            <a:off x="792480" y="649645"/>
            <a:ext cx="712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유사한 게임</a:t>
            </a:r>
            <a:r>
              <a:rPr lang="en-US" altLang="ko-KR" sz="4000" dirty="0"/>
              <a:t>(</a:t>
            </a:r>
            <a:r>
              <a:rPr lang="ko-KR" altLang="en-US" sz="4000" dirty="0"/>
              <a:t>원신</a:t>
            </a:r>
            <a:r>
              <a:rPr lang="en-US" altLang="ko-KR" sz="4000" dirty="0"/>
              <a:t>)</a:t>
            </a:r>
            <a:endParaRPr lang="ko-KR" alt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F585DE-6F6C-3F9C-8587-CEB5F03A03CF}"/>
              </a:ext>
            </a:extLst>
          </p:cNvPr>
          <p:cNvSpPr txBox="1"/>
          <p:nvPr/>
        </p:nvSpPr>
        <p:spPr>
          <a:xfrm>
            <a:off x="792480" y="1771955"/>
            <a:ext cx="6125395" cy="1516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유사점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dirty="0"/>
              <a:t>혼자 또는 여럿이서 던전</a:t>
            </a:r>
            <a:r>
              <a:rPr lang="en-US" altLang="ko-KR" dirty="0"/>
              <a:t>(</a:t>
            </a:r>
            <a:r>
              <a:rPr lang="ko-KR" altLang="en-US" dirty="0"/>
              <a:t>비경</a:t>
            </a:r>
            <a:r>
              <a:rPr lang="en-US" altLang="ko-KR" dirty="0"/>
              <a:t>)</a:t>
            </a:r>
            <a:r>
              <a:rPr lang="ko-KR" altLang="en-US" dirty="0"/>
              <a:t>에 입장하여 적을 처치</a:t>
            </a:r>
            <a:endParaRPr lang="en-US" altLang="ko-KR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dirty="0"/>
              <a:t>서로 다른 기술을 가진 캐릭터 존재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447D6F-AEB9-8D99-7F94-BE90BD7886B1}"/>
              </a:ext>
            </a:extLst>
          </p:cNvPr>
          <p:cNvSpPr txBox="1"/>
          <p:nvPr/>
        </p:nvSpPr>
        <p:spPr>
          <a:xfrm>
            <a:off x="792480" y="3985424"/>
            <a:ext cx="10560904" cy="1516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차이점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dirty="0"/>
              <a:t>던전</a:t>
            </a:r>
            <a:r>
              <a:rPr lang="en-US" altLang="ko-KR" dirty="0"/>
              <a:t>(</a:t>
            </a:r>
            <a:r>
              <a:rPr lang="ko-KR" altLang="en-US" dirty="0"/>
              <a:t>비경</a:t>
            </a:r>
            <a:r>
              <a:rPr lang="en-US" altLang="ko-KR" dirty="0"/>
              <a:t>)</a:t>
            </a:r>
            <a:r>
              <a:rPr lang="ko-KR" altLang="en-US" dirty="0"/>
              <a:t>은 </a:t>
            </a:r>
            <a:r>
              <a:rPr lang="en-US" altLang="ko-KR" dirty="0"/>
              <a:t>‘</a:t>
            </a:r>
            <a:r>
              <a:rPr lang="ko-KR" altLang="en-US" dirty="0"/>
              <a:t>원신</a:t>
            </a:r>
            <a:r>
              <a:rPr lang="en-US" altLang="ko-KR" dirty="0"/>
              <a:t>’</a:t>
            </a:r>
            <a:r>
              <a:rPr lang="ko-KR" altLang="en-US" dirty="0"/>
              <a:t>의 메인 컨텐츠가 아님</a:t>
            </a:r>
            <a:r>
              <a:rPr lang="en-US" altLang="ko-KR" dirty="0"/>
              <a:t>. </a:t>
            </a:r>
            <a:r>
              <a:rPr lang="ko-KR" altLang="en-US" dirty="0"/>
              <a:t>속칭 </a:t>
            </a:r>
            <a:r>
              <a:rPr lang="en-US" altLang="ko-KR" dirty="0"/>
              <a:t>‘</a:t>
            </a:r>
            <a:r>
              <a:rPr lang="ko-KR" altLang="en-US" dirty="0"/>
              <a:t>노가다</a:t>
            </a:r>
            <a:r>
              <a:rPr lang="en-US" altLang="ko-KR" dirty="0"/>
              <a:t>’</a:t>
            </a:r>
            <a:r>
              <a:rPr lang="ko-KR" altLang="en-US" dirty="0"/>
              <a:t>를 위해 똑같은 비경을 반복해야 함</a:t>
            </a:r>
            <a:endParaRPr lang="en-US" altLang="ko-KR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dirty="0"/>
              <a:t>‘</a:t>
            </a:r>
            <a:r>
              <a:rPr lang="ko-KR" altLang="en-US" dirty="0" err="1"/>
              <a:t>세상끝</a:t>
            </a:r>
            <a:r>
              <a:rPr lang="en-US" altLang="ko-KR" dirty="0"/>
              <a:t>’</a:t>
            </a:r>
            <a:r>
              <a:rPr lang="ko-KR" altLang="en-US" dirty="0"/>
              <a:t>은 비</a:t>
            </a:r>
            <a:r>
              <a:rPr lang="en-US" altLang="ko-KR" dirty="0"/>
              <a:t>, </a:t>
            </a:r>
            <a:r>
              <a:rPr lang="ko-KR" altLang="en-US" dirty="0"/>
              <a:t>안개</a:t>
            </a:r>
            <a:r>
              <a:rPr lang="en-US" altLang="ko-KR" dirty="0"/>
              <a:t>, </a:t>
            </a:r>
            <a:r>
              <a:rPr lang="ko-KR" altLang="en-US" dirty="0"/>
              <a:t>독가스</a:t>
            </a:r>
            <a:r>
              <a:rPr lang="en-US" altLang="ko-KR" dirty="0"/>
              <a:t>, </a:t>
            </a:r>
            <a:r>
              <a:rPr lang="ko-KR" altLang="en-US" dirty="0"/>
              <a:t>함정 등 매번 랜덤하게 등장하는 </a:t>
            </a:r>
            <a:r>
              <a:rPr lang="ko-KR" altLang="en-US" dirty="0" err="1"/>
              <a:t>기믹으로</a:t>
            </a:r>
            <a:r>
              <a:rPr lang="ko-KR" altLang="en-US" dirty="0"/>
              <a:t> 플레이어의 흥미 유발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0286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45817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캐릭터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8158003" cy="4852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캐릭터는 공통적으로 능력치를 가짐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1400" b="1" dirty="0"/>
              <a:t>HP</a:t>
            </a:r>
            <a:r>
              <a:rPr lang="en-US" altLang="ko-KR" sz="1400" dirty="0"/>
              <a:t>: </a:t>
            </a:r>
            <a:r>
              <a:rPr lang="ko-KR" altLang="en-US" sz="1400" dirty="0"/>
              <a:t>체력이며</a:t>
            </a:r>
            <a:r>
              <a:rPr lang="en-US" altLang="ko-KR" sz="1400" dirty="0"/>
              <a:t>, </a:t>
            </a:r>
            <a:r>
              <a:rPr lang="ko-KR" altLang="en-US" sz="1400" dirty="0"/>
              <a:t>공격을 당해 </a:t>
            </a:r>
            <a:r>
              <a:rPr lang="en-US" altLang="ko-KR" sz="1400" dirty="0"/>
              <a:t>0</a:t>
            </a:r>
            <a:r>
              <a:rPr lang="ko-KR" altLang="en-US" sz="1400" dirty="0"/>
              <a:t>이</a:t>
            </a:r>
            <a:r>
              <a:rPr lang="en-US" altLang="ko-KR" sz="1400" dirty="0"/>
              <a:t> </a:t>
            </a:r>
            <a:r>
              <a:rPr lang="ko-KR" altLang="en-US" sz="1400" dirty="0"/>
              <a:t>되면 사망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 err="1"/>
              <a:t>스테미너</a:t>
            </a:r>
            <a:r>
              <a:rPr lang="en-US" altLang="ko-KR" sz="1400" dirty="0"/>
              <a:t>: </a:t>
            </a:r>
            <a:r>
              <a:rPr lang="ko-KR" altLang="en-US" sz="1400" dirty="0" err="1"/>
              <a:t>대쉬</a:t>
            </a:r>
            <a:r>
              <a:rPr lang="ko-KR" altLang="en-US" sz="1400" dirty="0"/>
              <a:t> 시 감소</a:t>
            </a:r>
            <a:r>
              <a:rPr lang="en-US" altLang="ko-KR" sz="1400" dirty="0"/>
              <a:t>, 0</a:t>
            </a:r>
            <a:r>
              <a:rPr lang="ko-KR" altLang="en-US" sz="1400" dirty="0"/>
              <a:t>이 되면 일정 수치까지 회복 전에는 </a:t>
            </a:r>
            <a:r>
              <a:rPr lang="ko-KR" altLang="en-US" sz="1400" dirty="0" err="1"/>
              <a:t>대쉬</a:t>
            </a:r>
            <a:r>
              <a:rPr lang="ko-KR" altLang="en-US" sz="1400" dirty="0"/>
              <a:t> 불가능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공격력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방어력</a:t>
            </a:r>
            <a:r>
              <a:rPr lang="en-US" altLang="ko-KR" sz="1400" dirty="0"/>
              <a:t>: </a:t>
            </a:r>
            <a:r>
              <a:rPr lang="ko-KR" altLang="en-US" sz="1400" dirty="0"/>
              <a:t>적에게 주는 데미지와 받는 데미지에 영향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명중률</a:t>
            </a:r>
            <a:r>
              <a:rPr lang="en-US" altLang="ko-KR" sz="1400" b="1" dirty="0"/>
              <a:t>, </a:t>
            </a:r>
            <a:r>
              <a:rPr lang="ko-KR" altLang="en-US" sz="1400" b="1" dirty="0" err="1"/>
              <a:t>회피율</a:t>
            </a:r>
            <a:r>
              <a:rPr lang="en-US" altLang="ko-KR" sz="1400" dirty="0"/>
              <a:t>: </a:t>
            </a:r>
            <a:r>
              <a:rPr lang="ko-KR" altLang="en-US" sz="1400" dirty="0"/>
              <a:t>나의 공격이 성공할 확률과 상대의 공격이 실패할 확률에 영향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치명타 확률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치명타 피해</a:t>
            </a:r>
            <a:r>
              <a:rPr lang="en-US" altLang="ko-KR" sz="1400" dirty="0"/>
              <a:t>: </a:t>
            </a:r>
            <a:r>
              <a:rPr lang="ko-KR" altLang="en-US" sz="1400" dirty="0"/>
              <a:t>공격이 더 큰 피해를 줄 확률과 그 수치를 결정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던전 입장 시 </a:t>
            </a:r>
            <a:r>
              <a:rPr lang="ko-KR" altLang="en-US" sz="2400" b="1" dirty="0"/>
              <a:t>근거리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원거리 캐릭터 </a:t>
            </a:r>
            <a:r>
              <a:rPr lang="ko-KR" altLang="en-US" sz="2400" dirty="0"/>
              <a:t>중 하나 선택 가능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근거리 캐릭터</a:t>
            </a:r>
            <a:r>
              <a:rPr lang="en-US" altLang="ko-KR" sz="1400" dirty="0"/>
              <a:t>: </a:t>
            </a:r>
            <a:r>
              <a:rPr lang="ko-KR" altLang="en-US" sz="1400" dirty="0"/>
              <a:t>느린 공격속도</a:t>
            </a:r>
            <a:r>
              <a:rPr lang="en-US" altLang="ko-KR" sz="1400" dirty="0"/>
              <a:t>, </a:t>
            </a:r>
            <a:r>
              <a:rPr lang="ko-KR" altLang="en-US" sz="1400" dirty="0"/>
              <a:t>높은 체력</a:t>
            </a:r>
            <a:r>
              <a:rPr lang="en-US" altLang="ko-KR" sz="1400" dirty="0"/>
              <a:t>, </a:t>
            </a:r>
            <a:r>
              <a:rPr lang="ko-KR" altLang="en-US" sz="1400" dirty="0"/>
              <a:t>높은 공격력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원거리 캐릭터</a:t>
            </a:r>
            <a:r>
              <a:rPr lang="en-US" altLang="ko-KR" sz="1400" dirty="0"/>
              <a:t>: </a:t>
            </a:r>
            <a:r>
              <a:rPr lang="ko-KR" altLang="en-US" sz="1400" dirty="0"/>
              <a:t>빠른 공격속도</a:t>
            </a:r>
            <a:r>
              <a:rPr lang="en-US" altLang="ko-KR" sz="1400" dirty="0"/>
              <a:t>, </a:t>
            </a:r>
            <a:r>
              <a:rPr lang="ko-KR" altLang="en-US" sz="1400" dirty="0"/>
              <a:t>낮은 체력</a:t>
            </a:r>
            <a:r>
              <a:rPr lang="en-US" altLang="ko-KR" sz="1400" dirty="0"/>
              <a:t>, </a:t>
            </a:r>
            <a:r>
              <a:rPr lang="ko-KR" altLang="en-US" sz="1400" dirty="0"/>
              <a:t>보통의 공격력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2400" dirty="0"/>
              <a:t>HP,</a:t>
            </a:r>
            <a:r>
              <a:rPr lang="ko-KR" altLang="en-US" sz="2400" dirty="0"/>
              <a:t> 공격력</a:t>
            </a:r>
            <a:r>
              <a:rPr lang="en-US" altLang="ko-KR" sz="2400" dirty="0"/>
              <a:t>, </a:t>
            </a:r>
            <a:r>
              <a:rPr lang="ko-KR" altLang="en-US" sz="2400" dirty="0"/>
              <a:t>치명타 확률</a:t>
            </a:r>
            <a:r>
              <a:rPr lang="en-US" altLang="ko-KR" sz="2400" dirty="0"/>
              <a:t>, </a:t>
            </a:r>
            <a:r>
              <a:rPr lang="ko-KR" altLang="en-US" sz="2400" dirty="0"/>
              <a:t>치명타 피해는 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탑의 보상을 통해 마을에서 강화할 수 있음</a:t>
            </a:r>
            <a:r>
              <a:rPr lang="en-US" altLang="ko-KR" sz="2400" dirty="0"/>
              <a:t>.</a:t>
            </a:r>
            <a:endParaRPr lang="en-US" altLang="ko-KR" sz="12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179629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35557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7957628" cy="2451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적은 근거리 타입과 원거리 타입으로 나뉨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근거리 타입</a:t>
            </a:r>
            <a:r>
              <a:rPr lang="en-US" altLang="ko-KR" sz="1400" dirty="0"/>
              <a:t>: </a:t>
            </a:r>
            <a:r>
              <a:rPr lang="ko-KR" altLang="en-US" sz="1400" dirty="0"/>
              <a:t>플레이어 추격</a:t>
            </a:r>
            <a:r>
              <a:rPr lang="en-US" altLang="ko-KR" sz="1400" dirty="0"/>
              <a:t>(A*), </a:t>
            </a:r>
            <a:r>
              <a:rPr lang="ko-KR" altLang="en-US" sz="1400" dirty="0"/>
              <a:t>플레이어 근접 시 공격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원거리 타입</a:t>
            </a:r>
            <a:r>
              <a:rPr lang="en-US" altLang="ko-KR" sz="1400" dirty="0"/>
              <a:t>: </a:t>
            </a:r>
            <a:r>
              <a:rPr lang="ko-KR" altLang="en-US" sz="1400" dirty="0"/>
              <a:t>아군이 있다면 근처로 이동</a:t>
            </a:r>
            <a:r>
              <a:rPr lang="en-US" altLang="ko-KR" sz="1400" dirty="0"/>
              <a:t>, </a:t>
            </a:r>
            <a:r>
              <a:rPr lang="ko-KR" altLang="en-US" sz="1400" dirty="0"/>
              <a:t>없다면 엄폐</a:t>
            </a:r>
            <a:r>
              <a:rPr lang="en-US" altLang="ko-KR" sz="1400" dirty="0"/>
              <a:t>,</a:t>
            </a:r>
            <a:r>
              <a:rPr lang="ko-KR" altLang="en-US" sz="900" dirty="0"/>
              <a:t> </a:t>
            </a:r>
            <a:r>
              <a:rPr lang="ko-KR" altLang="en-US" sz="1400" dirty="0"/>
              <a:t>플레이어 공격 범위로 이동하여 공격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보스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마지막 층인 </a:t>
            </a:r>
            <a:r>
              <a:rPr lang="en-US" altLang="ko-KR" sz="1400" dirty="0"/>
              <a:t>5</a:t>
            </a:r>
            <a:r>
              <a:rPr lang="ko-KR" altLang="en-US" sz="1400" dirty="0"/>
              <a:t>층에서 등장</a:t>
            </a:r>
            <a:r>
              <a:rPr lang="en-US" altLang="ko-KR" sz="1400" dirty="0"/>
              <a:t>.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특수한 패턴 사용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485980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4B8198-38E7-6B1B-BFCF-1487B8582D93}"/>
              </a:ext>
            </a:extLst>
          </p:cNvPr>
          <p:cNvSpPr txBox="1"/>
          <p:nvPr/>
        </p:nvSpPr>
        <p:spPr>
          <a:xfrm>
            <a:off x="792480" y="649645"/>
            <a:ext cx="4015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방법 </a:t>
            </a:r>
            <a:r>
              <a:rPr lang="en-US" altLang="ko-KR" sz="4000" dirty="0"/>
              <a:t>- </a:t>
            </a:r>
            <a:r>
              <a:rPr lang="ko-KR" altLang="en-US" sz="4000" dirty="0"/>
              <a:t>조작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956B61-39A5-E4BA-05AC-3D0FD0A17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163" y="3320615"/>
            <a:ext cx="8199120" cy="2887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707BB2D-580C-FA62-E285-411A798BEAB5}"/>
              </a:ext>
            </a:extLst>
          </p:cNvPr>
          <p:cNvSpPr/>
          <p:nvPr/>
        </p:nvSpPr>
        <p:spPr>
          <a:xfrm>
            <a:off x="2189480" y="4403805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6B34AC6-4395-313C-A222-5F6707609CAC}"/>
              </a:ext>
            </a:extLst>
          </p:cNvPr>
          <p:cNvSpPr/>
          <p:nvPr/>
        </p:nvSpPr>
        <p:spPr>
          <a:xfrm>
            <a:off x="2275840" y="4744720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B4E1E9F-917A-4459-4FBC-547C510E30BB}"/>
              </a:ext>
            </a:extLst>
          </p:cNvPr>
          <p:cNvSpPr/>
          <p:nvPr/>
        </p:nvSpPr>
        <p:spPr>
          <a:xfrm>
            <a:off x="1945640" y="4744719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84D23EB-AEB5-5C58-EA47-45C982C701FC}"/>
              </a:ext>
            </a:extLst>
          </p:cNvPr>
          <p:cNvSpPr/>
          <p:nvPr/>
        </p:nvSpPr>
        <p:spPr>
          <a:xfrm>
            <a:off x="2606040" y="4744718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A4701D63-8449-CCD0-9BEE-6C6F7A75D9FB}"/>
              </a:ext>
            </a:extLst>
          </p:cNvPr>
          <p:cNvSpPr/>
          <p:nvPr/>
        </p:nvSpPr>
        <p:spPr>
          <a:xfrm rot="3436728">
            <a:off x="855713" y="3714714"/>
            <a:ext cx="1989159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B329C9-C2E2-0A61-EC93-7FF37287306B}"/>
              </a:ext>
            </a:extLst>
          </p:cNvPr>
          <p:cNvSpPr txBox="1"/>
          <p:nvPr/>
        </p:nvSpPr>
        <p:spPr>
          <a:xfrm>
            <a:off x="901084" y="2568048"/>
            <a:ext cx="1432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WASD: </a:t>
            </a:r>
            <a:r>
              <a:rPr lang="ko-KR" altLang="en-US" dirty="0"/>
              <a:t>이동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6F536B2-BAD1-386D-89AC-0D2A3C7AE9D5}"/>
              </a:ext>
            </a:extLst>
          </p:cNvPr>
          <p:cNvSpPr/>
          <p:nvPr/>
        </p:nvSpPr>
        <p:spPr>
          <a:xfrm>
            <a:off x="2519680" y="4403801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A771E74D-B6F6-0667-B4CB-CB229FC75E0D}"/>
              </a:ext>
            </a:extLst>
          </p:cNvPr>
          <p:cNvSpPr/>
          <p:nvPr/>
        </p:nvSpPr>
        <p:spPr>
          <a:xfrm rot="7594937">
            <a:off x="2309851" y="3730506"/>
            <a:ext cx="1868600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3ACC0F-BF31-B404-5FAF-6E3A36BF6F99}"/>
              </a:ext>
            </a:extLst>
          </p:cNvPr>
          <p:cNvSpPr txBox="1"/>
          <p:nvPr/>
        </p:nvSpPr>
        <p:spPr>
          <a:xfrm>
            <a:off x="3206801" y="2568048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E: </a:t>
            </a:r>
            <a:r>
              <a:rPr lang="ko-KR" altLang="en-US" dirty="0"/>
              <a:t>기본 스킬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6513BD4-6112-A918-F964-44F9DAF07EFB}"/>
              </a:ext>
            </a:extLst>
          </p:cNvPr>
          <p:cNvSpPr/>
          <p:nvPr/>
        </p:nvSpPr>
        <p:spPr>
          <a:xfrm>
            <a:off x="1844040" y="4401765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C01B7863-EC5A-08BE-5B4F-077B7B5EE5B2}"/>
              </a:ext>
            </a:extLst>
          </p:cNvPr>
          <p:cNvSpPr/>
          <p:nvPr/>
        </p:nvSpPr>
        <p:spPr>
          <a:xfrm>
            <a:off x="1108494" y="4468106"/>
            <a:ext cx="837146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E7C23D-6B42-A1E3-1EE0-8D18B299AF92}"/>
              </a:ext>
            </a:extLst>
          </p:cNvPr>
          <p:cNvSpPr txBox="1"/>
          <p:nvPr/>
        </p:nvSpPr>
        <p:spPr>
          <a:xfrm>
            <a:off x="-48671" y="4364574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Q: </a:t>
            </a:r>
            <a:r>
              <a:rPr lang="ko-KR" altLang="en-US" dirty="0" err="1"/>
              <a:t>궁극기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0D5996B-739D-77B6-EE6F-81644F341428}"/>
              </a:ext>
            </a:extLst>
          </p:cNvPr>
          <p:cNvSpPr/>
          <p:nvPr/>
        </p:nvSpPr>
        <p:spPr>
          <a:xfrm>
            <a:off x="2700020" y="5399726"/>
            <a:ext cx="2030476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177A2EBA-A535-FDC3-1CCF-C81B387FD1F8}"/>
              </a:ext>
            </a:extLst>
          </p:cNvPr>
          <p:cNvSpPr/>
          <p:nvPr/>
        </p:nvSpPr>
        <p:spPr>
          <a:xfrm rot="18444692">
            <a:off x="2963705" y="5809888"/>
            <a:ext cx="837146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BAAF1A-DE92-6EF6-BF09-21FAD6413070}"/>
              </a:ext>
            </a:extLst>
          </p:cNvPr>
          <p:cNvSpPr txBox="1"/>
          <p:nvPr/>
        </p:nvSpPr>
        <p:spPr>
          <a:xfrm>
            <a:off x="2450447" y="6249003"/>
            <a:ext cx="143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SPACE: </a:t>
            </a:r>
            <a:r>
              <a:rPr lang="ko-KR" altLang="en-US" dirty="0"/>
              <a:t>점프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A406BAE-5DAF-F393-51A0-B299C9A453ED}"/>
              </a:ext>
            </a:extLst>
          </p:cNvPr>
          <p:cNvSpPr/>
          <p:nvPr/>
        </p:nvSpPr>
        <p:spPr>
          <a:xfrm>
            <a:off x="10066936" y="3360889"/>
            <a:ext cx="1686560" cy="276358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5483230-71FE-9D43-B8A2-6D6CD0247AFA}"/>
              </a:ext>
            </a:extLst>
          </p:cNvPr>
          <p:cNvCxnSpPr>
            <a:cxnSpLocks/>
          </p:cNvCxnSpPr>
          <p:nvPr/>
        </p:nvCxnSpPr>
        <p:spPr>
          <a:xfrm>
            <a:off x="10106025" y="4364574"/>
            <a:ext cx="1613689" cy="1859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F8CC32C-45BF-1065-075D-17FCCC1AAFC8}"/>
              </a:ext>
            </a:extLst>
          </p:cNvPr>
          <p:cNvCxnSpPr>
            <a:cxnSpLocks/>
          </p:cNvCxnSpPr>
          <p:nvPr/>
        </p:nvCxnSpPr>
        <p:spPr>
          <a:xfrm>
            <a:off x="10910216" y="3360889"/>
            <a:ext cx="0" cy="102228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TextBox 1023">
            <a:extLst>
              <a:ext uri="{FF2B5EF4-FFF2-40B4-BE49-F238E27FC236}">
                <a16:creationId xmlns:a16="http://schemas.microsoft.com/office/drawing/2014/main" id="{0EF71624-3C3B-FBF8-B121-B13ECE27EC4B}"/>
              </a:ext>
            </a:extLst>
          </p:cNvPr>
          <p:cNvSpPr txBox="1"/>
          <p:nvPr/>
        </p:nvSpPr>
        <p:spPr>
          <a:xfrm>
            <a:off x="8300133" y="6208355"/>
            <a:ext cx="2558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마우스 이동</a:t>
            </a:r>
            <a:r>
              <a:rPr lang="en-US" altLang="ko-KR" dirty="0"/>
              <a:t>: </a:t>
            </a:r>
            <a:r>
              <a:rPr lang="ko-KR" altLang="en-US" dirty="0"/>
              <a:t>시점 이동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A545FC40-04AD-F1B2-4C7E-2D231E51DF3A}"/>
              </a:ext>
            </a:extLst>
          </p:cNvPr>
          <p:cNvSpPr txBox="1"/>
          <p:nvPr/>
        </p:nvSpPr>
        <p:spPr>
          <a:xfrm>
            <a:off x="8300133" y="2551372"/>
            <a:ext cx="2324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LBUTTON</a:t>
            </a:r>
            <a:r>
              <a:rPr lang="en-US" altLang="ko-KR"/>
              <a:t>: </a:t>
            </a:r>
            <a:r>
              <a:rPr lang="ko-KR" altLang="en-US" dirty="0"/>
              <a:t>일반 공격</a:t>
            </a:r>
          </a:p>
        </p:txBody>
      </p:sp>
      <p:sp>
        <p:nvSpPr>
          <p:cNvPr id="1027" name="화살표: 오른쪽 1026">
            <a:extLst>
              <a:ext uri="{FF2B5EF4-FFF2-40B4-BE49-F238E27FC236}">
                <a16:creationId xmlns:a16="http://schemas.microsoft.com/office/drawing/2014/main" id="{4699A068-B1AF-0632-6705-19704A979029}"/>
              </a:ext>
            </a:extLst>
          </p:cNvPr>
          <p:cNvSpPr/>
          <p:nvPr/>
        </p:nvSpPr>
        <p:spPr>
          <a:xfrm rot="3436728">
            <a:off x="9669121" y="3450216"/>
            <a:ext cx="1167561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8" name="화살표: 오른쪽 1027">
            <a:extLst>
              <a:ext uri="{FF2B5EF4-FFF2-40B4-BE49-F238E27FC236}">
                <a16:creationId xmlns:a16="http://schemas.microsoft.com/office/drawing/2014/main" id="{FDC49C62-77DB-11FC-36C0-CE0BC46FEA17}"/>
              </a:ext>
            </a:extLst>
          </p:cNvPr>
          <p:cNvSpPr/>
          <p:nvPr/>
        </p:nvSpPr>
        <p:spPr>
          <a:xfrm rot="18444692">
            <a:off x="9753742" y="5674701"/>
            <a:ext cx="837146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85F889-AC0B-2B35-DE6D-D39BD5417DDB}"/>
              </a:ext>
            </a:extLst>
          </p:cNvPr>
          <p:cNvSpPr/>
          <p:nvPr/>
        </p:nvSpPr>
        <p:spPr>
          <a:xfrm>
            <a:off x="2936240" y="4744718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69A64C53-2E67-1CD2-FDD2-B76104A762AF}"/>
              </a:ext>
            </a:extLst>
          </p:cNvPr>
          <p:cNvSpPr/>
          <p:nvPr/>
        </p:nvSpPr>
        <p:spPr>
          <a:xfrm rot="8200949">
            <a:off x="2988924" y="3876738"/>
            <a:ext cx="2261222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4FACA4-5833-66D1-AA13-839D84713ACD}"/>
              </a:ext>
            </a:extLst>
          </p:cNvPr>
          <p:cNvSpPr txBox="1"/>
          <p:nvPr/>
        </p:nvSpPr>
        <p:spPr>
          <a:xfrm>
            <a:off x="4940351" y="2574082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F: </a:t>
            </a:r>
            <a:r>
              <a:rPr lang="ko-KR" altLang="en-US" dirty="0"/>
              <a:t>상호작용</a:t>
            </a:r>
          </a:p>
        </p:txBody>
      </p:sp>
    </p:spTree>
    <p:extLst>
      <p:ext uri="{BB962C8B-B14F-4D97-AF65-F5344CB8AC3E}">
        <p14:creationId xmlns:p14="http://schemas.microsoft.com/office/powerpoint/2010/main" val="545951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4128368" y="4921823"/>
            <a:ext cx="4937937" cy="11471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개발 환경</a:t>
            </a:r>
          </a:p>
        </p:txBody>
      </p:sp>
      <p:sp>
        <p:nvSpPr>
          <p:cNvPr id="1049" name="Oval 1048">
            <a:extLst>
              <a:ext uri="{FF2B5EF4-FFF2-40B4-BE49-F238E27FC236}">
                <a16:creationId xmlns:a16="http://schemas.microsoft.com/office/drawing/2014/main" id="{C20267F5-D4E6-477A-A590-81F2ABD1B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109" y="2382976"/>
            <a:ext cx="1920240" cy="19202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1" name="Freeform: Shape 1050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3" name="Freeform: Shape 1052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5" name="Freeform: Shape 1054">
            <a:extLst>
              <a:ext uri="{FF2B5EF4-FFF2-40B4-BE49-F238E27FC236}">
                <a16:creationId xmlns:a16="http://schemas.microsoft.com/office/drawing/2014/main" id="{DB6FE6A8-3E05-4C40-9190-B19BFD524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574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7" name="Freeform: Shape 1056">
            <a:extLst>
              <a:ext uri="{FF2B5EF4-FFF2-40B4-BE49-F238E27FC236}">
                <a16:creationId xmlns:a16="http://schemas.microsoft.com/office/drawing/2014/main" id="{38315451-BA4E-4F56-BA8A-9CCCA5A0D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288331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9" name="Freeform: Shape 1058">
            <a:extLst>
              <a:ext uri="{FF2B5EF4-FFF2-40B4-BE49-F238E27FC236}">
                <a16:creationId xmlns:a16="http://schemas.microsoft.com/office/drawing/2014/main" id="{5665E03E-3504-4366-BFC7-0CDEDC637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9701" y="2547568"/>
            <a:ext cx="1591056" cy="1591056"/>
          </a:xfrm>
          <a:custGeom>
            <a:avLst/>
            <a:gdLst>
              <a:gd name="connsiteX0" fmla="*/ 795528 w 1591056"/>
              <a:gd name="connsiteY0" fmla="*/ 0 h 1591056"/>
              <a:gd name="connsiteX1" fmla="*/ 1591056 w 1591056"/>
              <a:gd name="connsiteY1" fmla="*/ 795528 h 1591056"/>
              <a:gd name="connsiteX2" fmla="*/ 795528 w 1591056"/>
              <a:gd name="connsiteY2" fmla="*/ 1591056 h 1591056"/>
              <a:gd name="connsiteX3" fmla="*/ 0 w 1591056"/>
              <a:gd name="connsiteY3" fmla="*/ 795528 h 1591056"/>
              <a:gd name="connsiteX4" fmla="*/ 795528 w 1591056"/>
              <a:gd name="connsiteY4" fmla="*/ 0 h 159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1" name="Oval 1060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07" y="303879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3" name="Freeform: Shape 1062">
            <a:extLst>
              <a:ext uri="{FF2B5EF4-FFF2-40B4-BE49-F238E27FC236}">
                <a16:creationId xmlns:a16="http://schemas.microsoft.com/office/drawing/2014/main" id="{A9A95DA0-8F7C-4AB7-B890-22075705D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93799" y="468471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7E5AA7B-6C48-C122-3271-2E64E831E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578715" y="3609887"/>
            <a:ext cx="3927183" cy="245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5" name="Freeform: Shape 1064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7" name="Freeform: Shape 1066">
            <a:extLst>
              <a:ext uri="{FF2B5EF4-FFF2-40B4-BE49-F238E27FC236}">
                <a16:creationId xmlns:a16="http://schemas.microsoft.com/office/drawing/2014/main" id="{E2193FF3-0731-4CB1-A0ED-1F3321A42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761" y="-4331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5FDE5647-7702-4DA5-5251-E46BA6E5A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95435" y="311876"/>
            <a:ext cx="2063103" cy="2063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ithub 로고 무료 아이콘">
            <a:extLst>
              <a:ext uri="{FF2B5EF4-FFF2-40B4-BE49-F238E27FC236}">
                <a16:creationId xmlns:a16="http://schemas.microsoft.com/office/drawing/2014/main" id="{C6FE02F9-9D0B-5832-C1CF-3B45DE5DE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6908" y="881848"/>
            <a:ext cx="1991336" cy="1991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uidelines for Using Unity Trademarks - Unity">
            <a:extLst>
              <a:ext uri="{FF2B5EF4-FFF2-40B4-BE49-F238E27FC236}">
                <a16:creationId xmlns:a16="http://schemas.microsoft.com/office/drawing/2014/main" id="{9869A88B-CA7A-5330-467B-3E0DC736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26747" y="3161627"/>
            <a:ext cx="1036965" cy="36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9" name="Freeform: Shape 1068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1" name="Freeform: Shape 1070">
            <a:extLst>
              <a:ext uri="{FF2B5EF4-FFF2-40B4-BE49-F238E27FC236}">
                <a16:creationId xmlns:a16="http://schemas.microsoft.com/office/drawing/2014/main" id="{A1CCC4E2-0E38-41AA-A1C5-DBB034387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3238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42" name="Picture 18" descr="fmod-logo-sound-design-oddbird | OddBird">
            <a:extLst>
              <a:ext uri="{FF2B5EF4-FFF2-40B4-BE49-F238E27FC236}">
                <a16:creationId xmlns:a16="http://schemas.microsoft.com/office/drawing/2014/main" id="{3850AFE5-8948-7767-8F79-4942D1A8A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03013" y="5370143"/>
            <a:ext cx="2052346" cy="69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7FD9BC2-E8E5-3E90-7F5B-4029F4578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14400" y="397189"/>
            <a:ext cx="3177979" cy="913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7662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70647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기술적 요소 및 중점 연구분야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19B1D3-C136-9457-9D55-03B77470976A}"/>
              </a:ext>
            </a:extLst>
          </p:cNvPr>
          <p:cNvSpPr txBox="1"/>
          <p:nvPr/>
        </p:nvSpPr>
        <p:spPr>
          <a:xfrm>
            <a:off x="792480" y="1768642"/>
            <a:ext cx="766107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ko-KR" altLang="en-US" sz="2800" dirty="0" err="1"/>
              <a:t>멀티스레딩을</a:t>
            </a:r>
            <a:r>
              <a:rPr lang="ko-KR" altLang="en-US" sz="2800" dirty="0"/>
              <a:t> 이용한 효과적인 렌더링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sz="2000" dirty="0"/>
              <a:t>여러 개</a:t>
            </a:r>
            <a:r>
              <a:rPr lang="ko-KR" altLang="en-US" dirty="0"/>
              <a:t>의 스레드와 커맨드 리스트를 사용하여 효과적인 렌더링 구현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F73ACC-5CAA-E314-C9B3-D515B840F395}"/>
              </a:ext>
            </a:extLst>
          </p:cNvPr>
          <p:cNvSpPr txBox="1"/>
          <p:nvPr/>
        </p:nvSpPr>
        <p:spPr>
          <a:xfrm>
            <a:off x="792480" y="2951946"/>
            <a:ext cx="1026274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2. </a:t>
            </a:r>
            <a:r>
              <a:rPr lang="ko-KR" altLang="en-US" sz="2800" dirty="0" err="1"/>
              <a:t>블러</a:t>
            </a:r>
            <a:r>
              <a:rPr lang="en-US" altLang="ko-KR" sz="2800" dirty="0"/>
              <a:t>, </a:t>
            </a:r>
            <a:r>
              <a:rPr lang="ko-KR" altLang="en-US" sz="2800" dirty="0" err="1"/>
              <a:t>파티클</a:t>
            </a:r>
            <a:r>
              <a:rPr lang="en-US" altLang="ko-KR" sz="2800" dirty="0"/>
              <a:t>, </a:t>
            </a:r>
            <a:r>
              <a:rPr lang="ko-KR" altLang="en-US" sz="2800" dirty="0"/>
              <a:t>스트림 출력 등 </a:t>
            </a:r>
            <a:r>
              <a:rPr lang="ko-KR" altLang="en-US" sz="2800" dirty="0" err="1"/>
              <a:t>셰이더를</a:t>
            </a:r>
            <a:r>
              <a:rPr lang="ko-KR" altLang="en-US" sz="2800" dirty="0"/>
              <a:t> 활용한 기술 구현  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dirty="0"/>
              <a:t>로그인 </a:t>
            </a:r>
            <a:r>
              <a:rPr lang="ko-KR" altLang="en-US" dirty="0" err="1"/>
              <a:t>씬에서</a:t>
            </a:r>
            <a:r>
              <a:rPr lang="ko-KR" altLang="en-US" dirty="0"/>
              <a:t> </a:t>
            </a:r>
            <a:r>
              <a:rPr lang="ko-KR" altLang="en-US" dirty="0" err="1"/>
              <a:t>블러링</a:t>
            </a:r>
            <a:r>
              <a:rPr lang="en-US" altLang="ko-KR" dirty="0"/>
              <a:t>, </a:t>
            </a:r>
            <a:r>
              <a:rPr lang="ko-KR" altLang="en-US" dirty="0"/>
              <a:t>기상효과 구현에 스트림 출력 등 적재적소에 알맞은 효과 구현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E9A557-F0D5-C69A-F2D6-CBCDA1F2E7EC}"/>
              </a:ext>
            </a:extLst>
          </p:cNvPr>
          <p:cNvSpPr txBox="1"/>
          <p:nvPr/>
        </p:nvSpPr>
        <p:spPr>
          <a:xfrm>
            <a:off x="792480" y="4135250"/>
            <a:ext cx="85872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3. IOCP</a:t>
            </a:r>
            <a:r>
              <a:rPr lang="ko-KR" altLang="en-US" sz="2800" dirty="0"/>
              <a:t>를 활용한 게임 룸이 있는 </a:t>
            </a:r>
            <a:r>
              <a:rPr lang="en-US" altLang="ko-KR" sz="2800" dirty="0"/>
              <a:t>MORPG </a:t>
            </a:r>
            <a:r>
              <a:rPr lang="ko-KR" altLang="en-US" sz="2800" dirty="0"/>
              <a:t>서버 구현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dirty="0"/>
              <a:t>게임 룸 분할을 이용한 서버 부하 감소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224D6-7E47-2697-E194-1B9A28886CE8}"/>
              </a:ext>
            </a:extLst>
          </p:cNvPr>
          <p:cNvSpPr txBox="1"/>
          <p:nvPr/>
        </p:nvSpPr>
        <p:spPr>
          <a:xfrm>
            <a:off x="792480" y="5318554"/>
            <a:ext cx="40959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4. 3D </a:t>
            </a:r>
            <a:r>
              <a:rPr lang="ko-KR" altLang="en-US" sz="2800" dirty="0"/>
              <a:t>애니메이션 출력</a:t>
            </a:r>
            <a:endParaRPr lang="en-US" altLang="ko-KR" sz="2800" dirty="0"/>
          </a:p>
          <a:p>
            <a:r>
              <a:rPr lang="en-US" altLang="ko-KR" sz="2800" dirty="0"/>
              <a:t>-</a:t>
            </a:r>
            <a:r>
              <a:rPr lang="en-US" altLang="ko-KR" dirty="0"/>
              <a:t> FBX SDK</a:t>
            </a:r>
            <a:r>
              <a:rPr lang="ko-KR" altLang="en-US" dirty="0"/>
              <a:t>를 이용한 애니메이션 출력</a:t>
            </a:r>
          </a:p>
        </p:txBody>
      </p:sp>
    </p:spTree>
    <p:extLst>
      <p:ext uri="{BB962C8B-B14F-4D97-AF65-F5344CB8AC3E}">
        <p14:creationId xmlns:p14="http://schemas.microsoft.com/office/powerpoint/2010/main" val="4121140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41376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개인별 준비 현황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9D7C221-AF33-A703-C96B-56CFF75F79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140464"/>
              </p:ext>
            </p:extLst>
          </p:nvPr>
        </p:nvGraphicFramePr>
        <p:xfrm>
          <a:off x="939801" y="2331364"/>
          <a:ext cx="10312398" cy="328545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37466">
                  <a:extLst>
                    <a:ext uri="{9D8B030D-6E8A-4147-A177-3AD203B41FA5}">
                      <a16:colId xmlns:a16="http://schemas.microsoft.com/office/drawing/2014/main" val="1296633033"/>
                    </a:ext>
                  </a:extLst>
                </a:gridCol>
                <a:gridCol w="3437466">
                  <a:extLst>
                    <a:ext uri="{9D8B030D-6E8A-4147-A177-3AD203B41FA5}">
                      <a16:colId xmlns:a16="http://schemas.microsoft.com/office/drawing/2014/main" val="3494365665"/>
                    </a:ext>
                  </a:extLst>
                </a:gridCol>
                <a:gridCol w="3437466">
                  <a:extLst>
                    <a:ext uri="{9D8B030D-6E8A-4147-A177-3AD203B41FA5}">
                      <a16:colId xmlns:a16="http://schemas.microsoft.com/office/drawing/2014/main" val="2251497818"/>
                    </a:ext>
                  </a:extLst>
                </a:gridCol>
              </a:tblGrid>
              <a:tr h="7738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이승준</a:t>
                      </a:r>
                      <a:endParaRPr lang="en-US" altLang="ko-KR" sz="3200" dirty="0"/>
                    </a:p>
                    <a:p>
                      <a:pPr algn="ctr" latinLnBrk="1"/>
                      <a:r>
                        <a:rPr lang="ko-KR" altLang="en-US" dirty="0"/>
                        <a:t>클라이언트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이동현</a:t>
                      </a:r>
                      <a:endParaRPr lang="en-US" altLang="ko-KR" sz="3200" dirty="0"/>
                    </a:p>
                    <a:p>
                      <a:pPr algn="ctr" latinLnBrk="1"/>
                      <a:r>
                        <a:rPr lang="ko-KR" altLang="en-US" dirty="0"/>
                        <a:t>클라이언트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 err="1"/>
                        <a:t>한수찬</a:t>
                      </a:r>
                      <a:endParaRPr lang="en-US" altLang="ko-KR" sz="3200" dirty="0"/>
                    </a:p>
                    <a:p>
                      <a:pPr algn="ctr" latinLnBrk="1"/>
                      <a:r>
                        <a:rPr lang="ko-KR" altLang="en-US" dirty="0"/>
                        <a:t>서버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285616"/>
                  </a:ext>
                </a:extLst>
              </a:tr>
              <a:tr h="243201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C, C++ </a:t>
                      </a:r>
                      <a:r>
                        <a:rPr lang="ko-KR" altLang="en-US" dirty="0"/>
                        <a:t>프로그래밍 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STL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3D</a:t>
                      </a:r>
                      <a:r>
                        <a:rPr lang="ko-KR" altLang="en-US" dirty="0"/>
                        <a:t>게임프로그래밍 </a:t>
                      </a:r>
                      <a:r>
                        <a:rPr lang="en-US" altLang="ko-KR" dirty="0"/>
                        <a:t>1, 2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네트워크 게임 프로그래밍 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게임수학 수강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C, C++ </a:t>
                      </a:r>
                      <a:r>
                        <a:rPr lang="ko-KR" altLang="en-US" dirty="0"/>
                        <a:t>프로그래밍 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STL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3D</a:t>
                      </a:r>
                      <a:r>
                        <a:rPr lang="ko-KR" altLang="en-US" dirty="0"/>
                        <a:t>게임프로그래밍 </a:t>
                      </a:r>
                      <a:r>
                        <a:rPr lang="en-US" altLang="ko-KR" dirty="0"/>
                        <a:t>1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네트워크 게임 프로그래밍 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게임서버 수강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C, C++ </a:t>
                      </a:r>
                      <a:r>
                        <a:rPr lang="ko-KR" altLang="en-US" dirty="0"/>
                        <a:t>프로그래밍 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STL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3D</a:t>
                      </a:r>
                      <a:r>
                        <a:rPr lang="ko-KR" altLang="en-US" dirty="0"/>
                        <a:t>게임프로그래밍 </a:t>
                      </a:r>
                      <a:r>
                        <a:rPr lang="en-US" altLang="ko-KR" dirty="0"/>
                        <a:t>1 </a:t>
                      </a:r>
                      <a:r>
                        <a:rPr lang="ko-KR" altLang="en-US" dirty="0"/>
                        <a:t>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네트워크 게임 프로그래밍 수강</a:t>
                      </a:r>
                      <a:endParaRPr lang="en-US" altLang="ko-KR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게임서버 수강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081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0295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065385-CB16-10D3-6D17-34945397CB7F}"/>
              </a:ext>
            </a:extLst>
          </p:cNvPr>
          <p:cNvSpPr txBox="1"/>
          <p:nvPr/>
        </p:nvSpPr>
        <p:spPr>
          <a:xfrm>
            <a:off x="792480" y="649645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역할 분담</a:t>
            </a:r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7010EBD-5BCF-BD6D-7B73-5F78AF5E5A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929641"/>
              </p:ext>
            </p:extLst>
          </p:nvPr>
        </p:nvGraphicFramePr>
        <p:xfrm>
          <a:off x="939801" y="1835149"/>
          <a:ext cx="10312398" cy="40944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37466">
                  <a:extLst>
                    <a:ext uri="{9D8B030D-6E8A-4147-A177-3AD203B41FA5}">
                      <a16:colId xmlns:a16="http://schemas.microsoft.com/office/drawing/2014/main" val="1296633033"/>
                    </a:ext>
                  </a:extLst>
                </a:gridCol>
                <a:gridCol w="3437466">
                  <a:extLst>
                    <a:ext uri="{9D8B030D-6E8A-4147-A177-3AD203B41FA5}">
                      <a16:colId xmlns:a16="http://schemas.microsoft.com/office/drawing/2014/main" val="3494365665"/>
                    </a:ext>
                  </a:extLst>
                </a:gridCol>
                <a:gridCol w="3437466">
                  <a:extLst>
                    <a:ext uri="{9D8B030D-6E8A-4147-A177-3AD203B41FA5}">
                      <a16:colId xmlns:a16="http://schemas.microsoft.com/office/drawing/2014/main" val="2251497818"/>
                    </a:ext>
                  </a:extLst>
                </a:gridCol>
              </a:tblGrid>
              <a:tr h="8572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이승준</a:t>
                      </a:r>
                      <a:endParaRPr lang="en-US" altLang="ko-KR" sz="3200" dirty="0"/>
                    </a:p>
                    <a:p>
                      <a:pPr algn="ctr" latinLnBrk="1"/>
                      <a:r>
                        <a:rPr lang="ko-KR" altLang="en-US" dirty="0"/>
                        <a:t>클라이언트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이동현</a:t>
                      </a:r>
                      <a:endParaRPr lang="en-US" altLang="ko-KR" sz="3200" dirty="0"/>
                    </a:p>
                    <a:p>
                      <a:pPr algn="ctr" latinLnBrk="1"/>
                      <a:r>
                        <a:rPr lang="ko-KR" altLang="en-US" dirty="0"/>
                        <a:t>클라이언트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 err="1"/>
                        <a:t>한수찬</a:t>
                      </a:r>
                      <a:endParaRPr lang="en-US" altLang="ko-KR" sz="3200" dirty="0"/>
                    </a:p>
                    <a:p>
                      <a:pPr algn="ctr" latinLnBrk="1"/>
                      <a:r>
                        <a:rPr lang="ko-KR" altLang="en-US" dirty="0"/>
                        <a:t>서버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285616"/>
                  </a:ext>
                </a:extLst>
              </a:tr>
              <a:tr h="3237207">
                <a:tc>
                  <a:txBody>
                    <a:bodyPr/>
                    <a:lstStyle/>
                    <a:p>
                      <a:pPr marL="285750" indent="-285750" algn="ctr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dirty="0"/>
                        <a:t>HLSL</a:t>
                      </a:r>
                      <a:r>
                        <a:rPr lang="ko-KR" altLang="en-US" dirty="0"/>
                        <a:t>을 이용한 </a:t>
                      </a:r>
                      <a:r>
                        <a:rPr lang="ko-KR" altLang="en-US" dirty="0" err="1"/>
                        <a:t>블러링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파티클</a:t>
                      </a:r>
                      <a:r>
                        <a:rPr lang="ko-KR" altLang="en-US" dirty="0"/>
                        <a:t> 등의 </a:t>
                      </a:r>
                      <a:r>
                        <a:rPr lang="ko-KR" altLang="en-US" dirty="0" err="1"/>
                        <a:t>셰이더</a:t>
                      </a:r>
                      <a:r>
                        <a:rPr lang="ko-KR" altLang="en-US" dirty="0"/>
                        <a:t> 프로그래밍</a:t>
                      </a:r>
                      <a:endParaRPr lang="en-US" altLang="ko-KR" dirty="0"/>
                    </a:p>
                    <a:p>
                      <a:pPr marL="285750" indent="-285750" algn="ctr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dirty="0"/>
                        <a:t>조명 처리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그림자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dirty="0"/>
                        <a:t>Unity Asset</a:t>
                      </a:r>
                      <a:r>
                        <a:rPr lang="ko-KR" altLang="en-US" dirty="0"/>
                        <a:t>을 활용하여 애니메이션 구현 및 </a:t>
                      </a:r>
                      <a:r>
                        <a:rPr lang="ko-KR" altLang="en-US" dirty="0" err="1"/>
                        <a:t>블렌딩</a:t>
                      </a:r>
                      <a:endParaRPr lang="en-US" altLang="ko-KR" dirty="0"/>
                    </a:p>
                    <a:p>
                      <a:pPr marL="285750" indent="-285750" algn="ctr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dirty="0"/>
                        <a:t>DirectX 12 </a:t>
                      </a:r>
                      <a:r>
                        <a:rPr lang="ko-KR" altLang="en-US" dirty="0"/>
                        <a:t>멀티 스레드 렌더링 구현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dirty="0"/>
                        <a:t>IOCP</a:t>
                      </a:r>
                      <a:r>
                        <a:rPr lang="ko-KR" altLang="en-US" dirty="0"/>
                        <a:t> 모델을 이용한 다중접속 서버 구현</a:t>
                      </a:r>
                      <a:endParaRPr lang="en-US" altLang="ko-KR" dirty="0"/>
                    </a:p>
                    <a:p>
                      <a:pPr marL="285750" indent="-285750" algn="ctr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dirty="0"/>
                        <a:t>이동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스킬 사용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충돌 등 물리 처리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081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8890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개발 일정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31C0D7C-7953-14EA-ED1C-BD23D4A4B4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2649258"/>
              </p:ext>
            </p:extLst>
          </p:nvPr>
        </p:nvGraphicFramePr>
        <p:xfrm>
          <a:off x="567359" y="1946510"/>
          <a:ext cx="11057282" cy="4278748"/>
        </p:xfrm>
        <a:graphic>
          <a:graphicData uri="http://schemas.openxmlformats.org/drawingml/2006/table">
            <a:tbl>
              <a:tblPr/>
              <a:tblGrid>
                <a:gridCol w="1659715">
                  <a:extLst>
                    <a:ext uri="{9D8B030D-6E8A-4147-A177-3AD203B41FA5}">
                      <a16:colId xmlns:a16="http://schemas.microsoft.com/office/drawing/2014/main" val="2904386988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3238037888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3233106223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2362303424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2411382921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4021838606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72260303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3626408156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4205501068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2492571901"/>
                    </a:ext>
                  </a:extLst>
                </a:gridCol>
                <a:gridCol w="1289643">
                  <a:extLst>
                    <a:ext uri="{9D8B030D-6E8A-4147-A177-3AD203B41FA5}">
                      <a16:colId xmlns:a16="http://schemas.microsoft.com/office/drawing/2014/main" val="688343526"/>
                    </a:ext>
                  </a:extLst>
                </a:gridCol>
                <a:gridCol w="841072">
                  <a:extLst>
                    <a:ext uri="{9D8B030D-6E8A-4147-A177-3AD203B41FA5}">
                      <a16:colId xmlns:a16="http://schemas.microsoft.com/office/drawing/2014/main" val="4198775706"/>
                    </a:ext>
                  </a:extLst>
                </a:gridCol>
              </a:tblGrid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휴먼둥근헤드라인" panose="02030504000101010101" pitchFamily="18" charset="-127"/>
                          <a:ea typeface="휴먼둥근헤드라인" panose="0203050400010101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이승준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737242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리소스 수집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524072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클라이언트 제작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이승준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354516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애니메이션 처리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한수찬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681926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멀티쓰레드 렌더링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이동현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한수찬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96027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제작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05865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사운드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7457315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조명 구현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8656402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그림자 구현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161886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몬스터 로직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6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6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2546065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시각 효과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4861202"/>
                  </a:ext>
                </a:extLst>
              </a:tr>
              <a:tr h="4007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6799667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인게임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컨텐츠 추가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615263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버그 수정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0147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896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FE2374-3A17-93C4-4D00-3A533C18BA56}"/>
              </a:ext>
            </a:extLst>
          </p:cNvPr>
          <p:cNvSpPr txBox="1"/>
          <p:nvPr/>
        </p:nvSpPr>
        <p:spPr>
          <a:xfrm>
            <a:off x="883920" y="466765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C2846-0258-794B-EA91-85C48A0F2347}"/>
              </a:ext>
            </a:extLst>
          </p:cNvPr>
          <p:cNvSpPr txBox="1"/>
          <p:nvPr/>
        </p:nvSpPr>
        <p:spPr>
          <a:xfrm>
            <a:off x="883920" y="1174651"/>
            <a:ext cx="5288627" cy="5179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연구</a:t>
            </a:r>
            <a:r>
              <a:rPr lang="en-US" altLang="ko-KR" sz="2800" dirty="0"/>
              <a:t> </a:t>
            </a:r>
            <a:r>
              <a:rPr lang="ko-KR" altLang="en-US" sz="2800" dirty="0"/>
              <a:t>목적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게임 소개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게임</a:t>
            </a:r>
            <a:r>
              <a:rPr lang="en-US" altLang="ko-KR" sz="2800" dirty="0"/>
              <a:t> </a:t>
            </a:r>
            <a:r>
              <a:rPr lang="ko-KR" altLang="en-US" sz="2800" dirty="0"/>
              <a:t>방법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개발 환경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기술적 요소 및 중점 연구분야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개인별 준비 현황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역할분담 및 개발일정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개발 현황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4140269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780C21-0EE1-F527-08E1-87D34F18B510}"/>
              </a:ext>
            </a:extLst>
          </p:cNvPr>
          <p:cNvSpPr txBox="1"/>
          <p:nvPr/>
        </p:nvSpPr>
        <p:spPr>
          <a:xfrm>
            <a:off x="792480" y="649645"/>
            <a:ext cx="65277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중간평가 전 개발 예정사항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37AEB8-A7FC-09D8-C129-4373EE151AF3}"/>
              </a:ext>
            </a:extLst>
          </p:cNvPr>
          <p:cNvSpPr txBox="1"/>
          <p:nvPr/>
        </p:nvSpPr>
        <p:spPr>
          <a:xfrm>
            <a:off x="792480" y="1768642"/>
            <a:ext cx="7802136" cy="1602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sz="2800" b="1" dirty="0" err="1"/>
              <a:t>인게임</a:t>
            </a:r>
            <a:r>
              <a:rPr lang="ko-KR" altLang="en-US" sz="2800" b="1" dirty="0"/>
              <a:t> 씬</a:t>
            </a:r>
            <a:r>
              <a:rPr lang="en-US" altLang="ko-KR" sz="2800" dirty="0"/>
              <a:t>(</a:t>
            </a:r>
            <a:r>
              <a:rPr lang="ko-KR" altLang="en-US" sz="2800" dirty="0"/>
              <a:t>던전</a:t>
            </a:r>
            <a:r>
              <a:rPr lang="en-US" altLang="ko-KR" sz="2800" dirty="0"/>
              <a:t>) </a:t>
            </a:r>
            <a:r>
              <a:rPr lang="ko-KR" altLang="en-US" sz="2800" dirty="0"/>
              <a:t>구현 완료</a:t>
            </a:r>
            <a:endParaRPr lang="en-US" altLang="ko-KR" sz="28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/>
              <a:t>최대 </a:t>
            </a:r>
            <a:r>
              <a:rPr lang="en-US" altLang="ko-KR" sz="2000" dirty="0"/>
              <a:t>3</a:t>
            </a:r>
            <a:r>
              <a:rPr lang="ko-KR" altLang="en-US" sz="2000" dirty="0"/>
              <a:t>인의 플레이어가 협력하여 던전을 돌파할 수 있도록 개발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b="1" dirty="0"/>
              <a:t>던전 플레이 시연 </a:t>
            </a:r>
            <a:r>
              <a:rPr lang="ko-KR" altLang="en-US" sz="2000" dirty="0"/>
              <a:t>예정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E96B5F-D850-DEC0-5EB7-4BC7375AA864}"/>
              </a:ext>
            </a:extLst>
          </p:cNvPr>
          <p:cNvSpPr txBox="1"/>
          <p:nvPr/>
        </p:nvSpPr>
        <p:spPr>
          <a:xfrm>
            <a:off x="792480" y="3782243"/>
            <a:ext cx="9070112" cy="11006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/>
              <a:t>2. </a:t>
            </a:r>
            <a:r>
              <a:rPr lang="ko-KR" altLang="en-US" sz="2800" dirty="0"/>
              <a:t>마을 씬 구현을 위한 핵심 개발사항 구현</a:t>
            </a:r>
            <a:endParaRPr lang="en-US" altLang="ko-KR" sz="2800" dirty="0"/>
          </a:p>
          <a:p>
            <a:pPr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 err="1"/>
              <a:t>블러</a:t>
            </a:r>
            <a:r>
              <a:rPr lang="ko-KR" altLang="en-US" dirty="0"/>
              <a:t> </a:t>
            </a:r>
            <a:r>
              <a:rPr lang="ko-KR" altLang="en-US" dirty="0" err="1"/>
              <a:t>셰이더</a:t>
            </a:r>
            <a:r>
              <a:rPr lang="en-US" altLang="ko-KR" dirty="0"/>
              <a:t>, </a:t>
            </a:r>
            <a:r>
              <a:rPr lang="ko-KR" altLang="en-US" dirty="0" err="1"/>
              <a:t>파티클</a:t>
            </a:r>
            <a:r>
              <a:rPr lang="ko-KR" altLang="en-US" dirty="0"/>
              <a:t> </a:t>
            </a:r>
            <a:r>
              <a:rPr lang="ko-KR" altLang="en-US" dirty="0" err="1"/>
              <a:t>셰이더</a:t>
            </a:r>
            <a:r>
              <a:rPr lang="en-US" altLang="ko-KR" dirty="0"/>
              <a:t>, UI </a:t>
            </a:r>
            <a:r>
              <a:rPr lang="ko-KR" altLang="en-US" dirty="0" err="1"/>
              <a:t>셰이더</a:t>
            </a:r>
            <a:r>
              <a:rPr lang="ko-KR" altLang="en-US" dirty="0"/>
              <a:t> 등 </a:t>
            </a:r>
            <a:r>
              <a:rPr lang="ko-KR" altLang="en-US" b="1" dirty="0"/>
              <a:t>마을 씬 구현을 위한 핵심 기술 </a:t>
            </a:r>
            <a:r>
              <a:rPr lang="ko-KR" altLang="en-US" dirty="0"/>
              <a:t>준비 완료 </a:t>
            </a:r>
          </a:p>
        </p:txBody>
      </p:sp>
    </p:spTree>
    <p:extLst>
      <p:ext uri="{BB962C8B-B14F-4D97-AF65-F5344CB8AC3E}">
        <p14:creationId xmlns:p14="http://schemas.microsoft.com/office/powerpoint/2010/main" val="25074232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3231F9-7D4A-06FD-3E87-28531AEE5D4F}"/>
              </a:ext>
            </a:extLst>
          </p:cNvPr>
          <p:cNvSpPr txBox="1"/>
          <p:nvPr/>
        </p:nvSpPr>
        <p:spPr>
          <a:xfrm>
            <a:off x="4464784" y="2069431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7405334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0851AD1-DD76-5CF2-B46A-D352496B9646}"/>
              </a:ext>
            </a:extLst>
          </p:cNvPr>
          <p:cNvSpPr txBox="1"/>
          <p:nvPr/>
        </p:nvSpPr>
        <p:spPr>
          <a:xfrm>
            <a:off x="953871" y="1401202"/>
            <a:ext cx="8161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https://www.deviantart.com/natali-hall/art/the-Dark-Tower-fanart-881643850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5349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7AFA7D-890A-E245-E9CA-B554258DA871}"/>
              </a:ext>
            </a:extLst>
          </p:cNvPr>
          <p:cNvSpPr txBox="1"/>
          <p:nvPr/>
        </p:nvSpPr>
        <p:spPr>
          <a:xfrm>
            <a:off x="780315" y="711934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연구 목적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961392-11EE-C3F6-ECBC-58EC0CFB917A}"/>
              </a:ext>
            </a:extLst>
          </p:cNvPr>
          <p:cNvSpPr txBox="1"/>
          <p:nvPr/>
        </p:nvSpPr>
        <p:spPr>
          <a:xfrm>
            <a:off x="1039395" y="1961147"/>
            <a:ext cx="79782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800" dirty="0"/>
              <a:t>DirectX 12</a:t>
            </a:r>
            <a:r>
              <a:rPr lang="ko-KR" altLang="en-US" sz="2800" dirty="0"/>
              <a:t>를 이용한 </a:t>
            </a:r>
            <a:r>
              <a:rPr lang="en-US" altLang="ko-KR" sz="2800" dirty="0"/>
              <a:t>3D </a:t>
            </a:r>
            <a:r>
              <a:rPr lang="ko-KR" altLang="en-US" sz="2800" dirty="0"/>
              <a:t>게임 클라이언트 제작</a:t>
            </a:r>
            <a:endParaRPr lang="en-US" altLang="ko-KR" sz="2800" dirty="0"/>
          </a:p>
          <a:p>
            <a:pPr marL="285750" indent="-285750">
              <a:buFontTx/>
              <a:buChar char="-"/>
            </a:pPr>
            <a:r>
              <a:rPr lang="ko-KR" altLang="en-US" sz="2000" dirty="0" err="1"/>
              <a:t>멀티스레딩을</a:t>
            </a:r>
            <a:r>
              <a:rPr lang="ko-KR" altLang="en-US" sz="2000" dirty="0"/>
              <a:t> 이용한 효과적인 렌더링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 err="1"/>
              <a:t>블러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파티클</a:t>
            </a:r>
            <a:r>
              <a:rPr lang="en-US" altLang="ko-KR" sz="2000" dirty="0"/>
              <a:t>, </a:t>
            </a:r>
            <a:r>
              <a:rPr lang="ko-KR" altLang="en-US" sz="2000" dirty="0"/>
              <a:t>스트림 출력</a:t>
            </a:r>
            <a:r>
              <a:rPr lang="en-US" altLang="ko-KR" sz="2000" dirty="0"/>
              <a:t> </a:t>
            </a:r>
            <a:r>
              <a:rPr lang="ko-KR" altLang="en-US" sz="2000" dirty="0"/>
              <a:t>등 </a:t>
            </a:r>
            <a:r>
              <a:rPr lang="ko-KR" altLang="en-US" sz="2000" dirty="0" err="1"/>
              <a:t>셰이더를</a:t>
            </a:r>
            <a:r>
              <a:rPr lang="ko-KR" altLang="en-US" sz="2000" dirty="0"/>
              <a:t> 활용한 기술 구현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en-US" altLang="ko-KR" sz="2000" dirty="0"/>
              <a:t>FBX SDK</a:t>
            </a:r>
            <a:r>
              <a:rPr lang="ko-KR" altLang="en-US" sz="2000" dirty="0"/>
              <a:t>를 이용한 </a:t>
            </a:r>
            <a:r>
              <a:rPr lang="en-US" altLang="ko-KR" sz="2000" dirty="0"/>
              <a:t>3D</a:t>
            </a:r>
            <a:r>
              <a:rPr lang="ko-KR" altLang="en-US" sz="2000" dirty="0"/>
              <a:t> 애니메이션 출력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BE513-F649-0BC1-B255-8DD905C10598}"/>
              </a:ext>
            </a:extLst>
          </p:cNvPr>
          <p:cNvSpPr txBox="1"/>
          <p:nvPr/>
        </p:nvSpPr>
        <p:spPr>
          <a:xfrm>
            <a:off x="1011321" y="3788858"/>
            <a:ext cx="7667484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2. IOCP</a:t>
            </a:r>
            <a:r>
              <a:rPr lang="ko-KR" altLang="en-US" sz="2800" dirty="0"/>
              <a:t>를 활용한 </a:t>
            </a:r>
            <a:r>
              <a:rPr lang="en-US" altLang="ko-KR" sz="2800" dirty="0"/>
              <a:t>MORPG </a:t>
            </a:r>
            <a:r>
              <a:rPr lang="ko-KR" altLang="en-US" sz="2800" dirty="0"/>
              <a:t>게임 서버 구현</a:t>
            </a:r>
            <a:endParaRPr lang="en-US" altLang="ko-KR" sz="2800" dirty="0"/>
          </a:p>
          <a:p>
            <a:pPr marL="285750" indent="-285750">
              <a:buFontTx/>
              <a:buChar char="-"/>
            </a:pPr>
            <a:r>
              <a:rPr lang="ko-KR" altLang="en-US" sz="2000" dirty="0" err="1"/>
              <a:t>멀티스레드</a:t>
            </a:r>
            <a:r>
              <a:rPr lang="ko-KR" altLang="en-US" sz="2000" dirty="0"/>
              <a:t> </a:t>
            </a:r>
            <a:r>
              <a:rPr lang="en-US" altLang="ko-KR" sz="2000" dirty="0"/>
              <a:t>IOCP</a:t>
            </a:r>
            <a:r>
              <a:rPr lang="ko-KR" altLang="en-US" sz="2000" dirty="0"/>
              <a:t>를 활용한 게임 룸이 있는 다중접속 서버 구현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/>
              <a:t>시야 처리를 활용하여 서버 부하 감소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41190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F30BA4-A8E6-D70A-0F13-4760C818904C}"/>
              </a:ext>
            </a:extLst>
          </p:cNvPr>
          <p:cNvSpPr txBox="1"/>
          <p:nvPr/>
        </p:nvSpPr>
        <p:spPr>
          <a:xfrm>
            <a:off x="792480" y="649645"/>
            <a:ext cx="4015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- </a:t>
            </a:r>
            <a:r>
              <a:rPr lang="ko-KR" altLang="en-US" sz="4000" dirty="0"/>
              <a:t>개요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A9B003-9FF3-CB50-31A7-789245850A0C}"/>
              </a:ext>
            </a:extLst>
          </p:cNvPr>
          <p:cNvSpPr txBox="1"/>
          <p:nvPr/>
        </p:nvSpPr>
        <p:spPr>
          <a:xfrm>
            <a:off x="4637554" y="3429000"/>
            <a:ext cx="2916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/>
              <a:t>MORPG </a:t>
            </a:r>
            <a:r>
              <a:rPr lang="ko-KR" altLang="en-US" sz="3600" dirty="0"/>
              <a:t>게임</a:t>
            </a:r>
          </a:p>
        </p:txBody>
      </p:sp>
    </p:spTree>
    <p:extLst>
      <p:ext uri="{BB962C8B-B14F-4D97-AF65-F5344CB8AC3E}">
        <p14:creationId xmlns:p14="http://schemas.microsoft.com/office/powerpoint/2010/main" val="3966874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BE9817-8781-A7BF-73B2-FCDD0F3B7E51}"/>
              </a:ext>
            </a:extLst>
          </p:cNvPr>
          <p:cNvSpPr txBox="1"/>
          <p:nvPr/>
        </p:nvSpPr>
        <p:spPr>
          <a:xfrm>
            <a:off x="792480" y="649645"/>
            <a:ext cx="4015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- </a:t>
            </a:r>
            <a:r>
              <a:rPr lang="ko-KR" altLang="en-US" sz="4000" dirty="0"/>
              <a:t>개요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680518F-FB80-D5F6-4F46-8FA6E60CC6E2}"/>
              </a:ext>
            </a:extLst>
          </p:cNvPr>
          <p:cNvSpPr/>
          <p:nvPr/>
        </p:nvSpPr>
        <p:spPr>
          <a:xfrm>
            <a:off x="3962400" y="5638800"/>
            <a:ext cx="7569200" cy="569555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마을 씬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DAC8607-533E-7EE7-B6A0-9C321D8DEB1C}"/>
              </a:ext>
            </a:extLst>
          </p:cNvPr>
          <p:cNvSpPr/>
          <p:nvPr/>
        </p:nvSpPr>
        <p:spPr>
          <a:xfrm>
            <a:off x="8046720" y="4734561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일반 층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FF54F36-7F3F-AB4B-FE27-10448635FEEC}"/>
              </a:ext>
            </a:extLst>
          </p:cNvPr>
          <p:cNvSpPr/>
          <p:nvPr/>
        </p:nvSpPr>
        <p:spPr>
          <a:xfrm>
            <a:off x="8046720" y="3830320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일반 층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4343176-4450-FB5B-EF7B-CE59CA370252}"/>
              </a:ext>
            </a:extLst>
          </p:cNvPr>
          <p:cNvSpPr/>
          <p:nvPr/>
        </p:nvSpPr>
        <p:spPr>
          <a:xfrm>
            <a:off x="8046720" y="2926079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일반 층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7899D44-3BAE-1708-8614-A9D4F35912DE}"/>
              </a:ext>
            </a:extLst>
          </p:cNvPr>
          <p:cNvSpPr/>
          <p:nvPr/>
        </p:nvSpPr>
        <p:spPr>
          <a:xfrm>
            <a:off x="8046720" y="2021839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일반 층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0FA9B16-CD24-BDE6-50CA-A7E3B919AA9F}"/>
              </a:ext>
            </a:extLst>
          </p:cNvPr>
          <p:cNvSpPr/>
          <p:nvPr/>
        </p:nvSpPr>
        <p:spPr>
          <a:xfrm>
            <a:off x="8046720" y="1117599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보스 라운드</a:t>
            </a: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7516FFD8-8E1A-CA58-7BEB-FC142B65B15A}"/>
              </a:ext>
            </a:extLst>
          </p:cNvPr>
          <p:cNvSpPr/>
          <p:nvPr/>
        </p:nvSpPr>
        <p:spPr>
          <a:xfrm rot="1518707">
            <a:off x="6179681" y="5526691"/>
            <a:ext cx="1222089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311222-7A3B-8A09-162E-BBB2E3EA2759}"/>
              </a:ext>
            </a:extLst>
          </p:cNvPr>
          <p:cNvSpPr txBox="1"/>
          <p:nvPr/>
        </p:nvSpPr>
        <p:spPr>
          <a:xfrm>
            <a:off x="3863153" y="4910105"/>
            <a:ext cx="328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플레이어 간 상호작용 및 상점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EE70733-8DA4-F7E1-569F-B9F2317CBDE2}"/>
              </a:ext>
            </a:extLst>
          </p:cNvPr>
          <p:cNvSpPr/>
          <p:nvPr/>
        </p:nvSpPr>
        <p:spPr>
          <a:xfrm>
            <a:off x="8676640" y="213359"/>
            <a:ext cx="209296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세상끝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C1D2FA92-33D6-9638-B0DD-ACB67735E11F}"/>
              </a:ext>
            </a:extLst>
          </p:cNvPr>
          <p:cNvSpPr/>
          <p:nvPr/>
        </p:nvSpPr>
        <p:spPr>
          <a:xfrm rot="19978964">
            <a:off x="8465906" y="6109296"/>
            <a:ext cx="1282178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27990E-0F34-E3B9-A88C-D86F390C84EA}"/>
              </a:ext>
            </a:extLst>
          </p:cNvPr>
          <p:cNvSpPr txBox="1"/>
          <p:nvPr/>
        </p:nvSpPr>
        <p:spPr>
          <a:xfrm>
            <a:off x="6247166" y="6312041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파티를 통해 탑 입장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162458-32B8-C24D-1C02-3FD065EC3940}"/>
              </a:ext>
            </a:extLst>
          </p:cNvPr>
          <p:cNvSpPr txBox="1"/>
          <p:nvPr/>
        </p:nvSpPr>
        <p:spPr>
          <a:xfrm>
            <a:off x="3723731" y="3772196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점점 강해지는 적 돌파</a:t>
            </a: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8E87266C-5AA4-A8B0-4EF5-CD1E98848417}"/>
              </a:ext>
            </a:extLst>
          </p:cNvPr>
          <p:cNvSpPr/>
          <p:nvPr/>
        </p:nvSpPr>
        <p:spPr>
          <a:xfrm rot="580236">
            <a:off x="6233662" y="4047252"/>
            <a:ext cx="1988337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EFD36757-4C50-0A0D-A37A-4BED0532CA67}"/>
              </a:ext>
            </a:extLst>
          </p:cNvPr>
          <p:cNvSpPr/>
          <p:nvPr/>
        </p:nvSpPr>
        <p:spPr>
          <a:xfrm rot="20932082">
            <a:off x="6235756" y="3551578"/>
            <a:ext cx="1988337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3C3CF2B1-539A-FABE-4F5A-DF54AD8E5B39}"/>
              </a:ext>
            </a:extLst>
          </p:cNvPr>
          <p:cNvSpPr/>
          <p:nvPr/>
        </p:nvSpPr>
        <p:spPr>
          <a:xfrm>
            <a:off x="386456" y="5651429"/>
            <a:ext cx="3575944" cy="569555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로그인 씬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BF0E0348-21D3-59E8-49E5-D6CFC8A4B2AB}"/>
              </a:ext>
            </a:extLst>
          </p:cNvPr>
          <p:cNvSpPr/>
          <p:nvPr/>
        </p:nvSpPr>
        <p:spPr>
          <a:xfrm rot="5400000">
            <a:off x="1867772" y="5408485"/>
            <a:ext cx="465185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F3C4C1-B287-DF0B-E1C6-C49072BD66A7}"/>
              </a:ext>
            </a:extLst>
          </p:cNvPr>
          <p:cNvSpPr txBox="1"/>
          <p:nvPr/>
        </p:nvSpPr>
        <p:spPr>
          <a:xfrm>
            <a:off x="863011" y="4850217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계정 생성 및 로그인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D691B2-C21E-8B0E-1FA9-AC828BFD60FB}"/>
              </a:ext>
            </a:extLst>
          </p:cNvPr>
          <p:cNvSpPr txBox="1"/>
          <p:nvPr/>
        </p:nvSpPr>
        <p:spPr>
          <a:xfrm>
            <a:off x="3863153" y="1385053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최종층에 보스 존재</a:t>
            </a:r>
            <a:endParaRPr lang="ko-KR" altLang="en-US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7B3A499-30F1-27A5-4AF8-CB11D1707CDE}"/>
              </a:ext>
            </a:extLst>
          </p:cNvPr>
          <p:cNvSpPr/>
          <p:nvPr/>
        </p:nvSpPr>
        <p:spPr>
          <a:xfrm>
            <a:off x="6247166" y="1487360"/>
            <a:ext cx="1988337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577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BE9817-8781-A7BF-73B2-FCDD0F3B7E51}"/>
              </a:ext>
            </a:extLst>
          </p:cNvPr>
          <p:cNvSpPr txBox="1"/>
          <p:nvPr/>
        </p:nvSpPr>
        <p:spPr>
          <a:xfrm>
            <a:off x="792480" y="649645"/>
            <a:ext cx="4015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- </a:t>
            </a:r>
            <a:r>
              <a:rPr lang="ko-KR" altLang="en-US" sz="4000" dirty="0"/>
              <a:t>개요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E7B3DB-174C-6A98-2A28-F66A36332DA0}"/>
              </a:ext>
            </a:extLst>
          </p:cNvPr>
          <p:cNvSpPr txBox="1"/>
          <p:nvPr/>
        </p:nvSpPr>
        <p:spPr>
          <a:xfrm>
            <a:off x="3342162" y="2011178"/>
            <a:ext cx="56861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/>
              <a:t>서로 협력하여 적을 처치하고 </a:t>
            </a:r>
            <a:endParaRPr lang="en-US" altLang="ko-KR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E8EA8D-3CF8-C78D-24A5-D6CDDC71B492}"/>
              </a:ext>
            </a:extLst>
          </p:cNvPr>
          <p:cNvSpPr txBox="1"/>
          <p:nvPr/>
        </p:nvSpPr>
        <p:spPr>
          <a:xfrm>
            <a:off x="2355232" y="3105834"/>
            <a:ext cx="7481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/>
              <a:t>탑의 꼭대기인 </a:t>
            </a:r>
            <a:r>
              <a:rPr lang="en-US" altLang="ko-KR" sz="3600" dirty="0"/>
              <a:t>‘</a:t>
            </a:r>
            <a:r>
              <a:rPr lang="ko-KR" altLang="en-US" sz="3600" b="1" dirty="0" err="1"/>
              <a:t>세상끝</a:t>
            </a:r>
            <a:r>
              <a:rPr lang="en-US" altLang="ko-KR" sz="3600" dirty="0"/>
              <a:t>’</a:t>
            </a:r>
            <a:r>
              <a:rPr lang="ko-KR" altLang="en-US" sz="3600" dirty="0"/>
              <a:t>에 도달하라</a:t>
            </a:r>
            <a:r>
              <a:rPr lang="en-US" altLang="ko-KR" sz="3600" dirty="0"/>
              <a:t>!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422622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5275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로그인 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7024680" cy="1301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계정 생성 및 로그인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마을 </a:t>
            </a:r>
            <a:r>
              <a:rPr lang="ko-KR" altLang="en-US" sz="2800" dirty="0" err="1"/>
              <a:t>씬의</a:t>
            </a:r>
            <a:r>
              <a:rPr lang="ko-KR" altLang="en-US" sz="2800" dirty="0"/>
              <a:t> 모습이 </a:t>
            </a:r>
            <a:r>
              <a:rPr lang="ko-KR" altLang="en-US" sz="2800" dirty="0" err="1"/>
              <a:t>블러</a:t>
            </a:r>
            <a:r>
              <a:rPr lang="ko-KR" altLang="en-US" sz="2800" dirty="0"/>
              <a:t> 처리되어 표현됨</a:t>
            </a:r>
          </a:p>
        </p:txBody>
      </p:sp>
    </p:spTree>
    <p:extLst>
      <p:ext uri="{BB962C8B-B14F-4D97-AF65-F5344CB8AC3E}">
        <p14:creationId xmlns:p14="http://schemas.microsoft.com/office/powerpoint/2010/main" val="2589312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47628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마을 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6665607" cy="1948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채팅 등 플레이어 간 상호작용 가능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플레이어 강화를 위한 상점 존재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파티를 맺고 </a:t>
            </a:r>
            <a:r>
              <a:rPr lang="ko-KR" altLang="en-US" sz="2800" dirty="0" err="1"/>
              <a:t>인게임</a:t>
            </a:r>
            <a:r>
              <a:rPr lang="ko-KR" altLang="en-US" sz="2800" dirty="0"/>
              <a:t> </a:t>
            </a:r>
            <a:r>
              <a:rPr lang="ko-KR" altLang="en-US" sz="2800" dirty="0" err="1"/>
              <a:t>씬으로</a:t>
            </a:r>
            <a:r>
              <a:rPr lang="ko-KR" altLang="en-US" sz="2800" dirty="0"/>
              <a:t> 이동 가능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1914210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7310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 err="1"/>
              <a:t>인게임</a:t>
            </a:r>
            <a:r>
              <a:rPr lang="ko-KR" altLang="en-US" sz="4000" dirty="0"/>
              <a:t> 씬</a:t>
            </a:r>
            <a:r>
              <a:rPr lang="en-US" altLang="ko-KR" sz="4000" dirty="0"/>
              <a:t>(</a:t>
            </a:r>
            <a:r>
              <a:rPr lang="ko-KR" altLang="en-US" sz="4000" dirty="0"/>
              <a:t>탑 내부</a:t>
            </a:r>
            <a:r>
              <a:rPr lang="en-US" altLang="ko-KR" sz="4000" dirty="0"/>
              <a:t>)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7221849" cy="39287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최대 </a:t>
            </a:r>
            <a:r>
              <a:rPr lang="en-US" altLang="ko-KR" sz="2800" dirty="0"/>
              <a:t>3</a:t>
            </a:r>
            <a:r>
              <a:rPr lang="ko-KR" altLang="en-US" sz="2800" dirty="0"/>
              <a:t>인까지 입장 가능한 인스턴트 던전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2800" dirty="0"/>
              <a:t>2</a:t>
            </a:r>
            <a:r>
              <a:rPr lang="ko-KR" altLang="en-US" sz="2800" dirty="0"/>
              <a:t>종류의 캐릭터 선택 가능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클리어 시 다음 층으로 이동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 err="1"/>
              <a:t>랜덤한</a:t>
            </a:r>
            <a:r>
              <a:rPr lang="ko-KR" altLang="en-US" sz="2800" dirty="0"/>
              <a:t> 탑 내부 환경 부여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비 </a:t>
            </a:r>
            <a:r>
              <a:rPr lang="en-US" altLang="ko-KR" sz="1400" dirty="0"/>
              <a:t>– </a:t>
            </a:r>
            <a:r>
              <a:rPr lang="ko-KR" altLang="en-US" sz="1400" dirty="0"/>
              <a:t>몬스터의 명중률 감소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안개</a:t>
            </a:r>
            <a:r>
              <a:rPr lang="en-US" altLang="ko-KR" sz="1400" dirty="0"/>
              <a:t> – </a:t>
            </a:r>
            <a:r>
              <a:rPr lang="ko-KR" altLang="en-US" sz="1400" dirty="0"/>
              <a:t>시야 감소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독가스 </a:t>
            </a:r>
            <a:r>
              <a:rPr lang="en-US" altLang="ko-KR" sz="1400" dirty="0"/>
              <a:t>– </a:t>
            </a:r>
            <a:r>
              <a:rPr lang="ko-KR" altLang="en-US" sz="1400" dirty="0"/>
              <a:t>근처 플레이어 체력 감소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함정 </a:t>
            </a:r>
            <a:r>
              <a:rPr lang="en-US" altLang="ko-KR" sz="1400" dirty="0"/>
              <a:t>– </a:t>
            </a:r>
            <a:r>
              <a:rPr lang="ko-KR" altLang="en-US" sz="1400" dirty="0"/>
              <a:t>일정시간 속박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414150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</TotalTime>
  <Words>946</Words>
  <Application>Microsoft Office PowerPoint</Application>
  <PresentationFormat>와이드스크린</PresentationFormat>
  <Paragraphs>284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맑은 고딕</vt:lpstr>
      <vt:lpstr>휴먼둥근헤드라인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Seungjun</dc:creator>
  <cp:lastModifiedBy>Lee Seungjun</cp:lastModifiedBy>
  <cp:revision>12</cp:revision>
  <dcterms:created xsi:type="dcterms:W3CDTF">2022-11-28T08:10:18Z</dcterms:created>
  <dcterms:modified xsi:type="dcterms:W3CDTF">2022-12-16T16:33:22Z</dcterms:modified>
</cp:coreProperties>
</file>

<file path=docProps/thumbnail.jpeg>
</file>